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yl pośredni 4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Styl pośredni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Styl pośredni 4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Styl ciemny 1 — Ak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6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9DB8A-9870-41EC-AEE7-9F16655246F0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BEF40-BB7B-4BDD-ABE1-49A51C86927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BEF40-BB7B-4BDD-ABE1-49A51C86927B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ytuł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5" name="Podtytuł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1" name="Symbol zastępczy daty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obrazu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ymbol zastępczy tytułu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1" name="Symbol zastępczy tekstu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7" name="Symbol zastępczy daty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B5351CD-24B2-4977-97ED-6350CA70A8AD}" type="datetimeFigureOut">
              <a:rPr lang="pl-PL" smtClean="0"/>
              <a:pPr/>
              <a:t>2011-09-14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5B75EE5-BEDD-44DE-A13D-FC179C0916A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E:\MOV00A.MOD" TargetMode="Externa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hefatherhissons.blogspot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771800" y="548680"/>
            <a:ext cx="6372200" cy="2952328"/>
          </a:xfrm>
        </p:spPr>
        <p:txBody>
          <a:bodyPr/>
          <a:lstStyle/>
          <a:p>
            <a:r>
              <a:rPr lang="pl-PL" sz="2800" dirty="0" err="1" smtClean="0"/>
              <a:t>WebQuest</a:t>
            </a:r>
            <a:r>
              <a:rPr lang="pl-PL" sz="2800" dirty="0" smtClean="0"/>
              <a:t>  „Ojciec i jego synowie” realizowany na zajęciach w ramach projektu  </a:t>
            </a:r>
            <a:br>
              <a:rPr lang="pl-PL" sz="2800" dirty="0" smtClean="0"/>
            </a:br>
            <a:r>
              <a:rPr lang="pl-PL" sz="2800" dirty="0" err="1" smtClean="0"/>
              <a:t>e-future.net</a:t>
            </a:r>
            <a:r>
              <a:rPr lang="pl-PL" sz="2800" dirty="0" smtClean="0"/>
              <a:t> plus</a:t>
            </a:r>
            <a:br>
              <a:rPr lang="pl-PL" sz="2800" dirty="0" smtClean="0"/>
            </a:br>
            <a:r>
              <a:rPr lang="pl-PL" sz="2800" dirty="0" smtClean="0"/>
              <a:t>Szkoła Podstawowa nr.9 im. W. Broniewskiego</a:t>
            </a:r>
            <a:br>
              <a:rPr lang="pl-PL" sz="2800" dirty="0" smtClean="0"/>
            </a:br>
            <a:r>
              <a:rPr lang="pl-PL" sz="2800" dirty="0" smtClean="0"/>
              <a:t>w Orzeszu – </a:t>
            </a:r>
            <a:r>
              <a:rPr lang="pl-PL" sz="2800" dirty="0" err="1" smtClean="0"/>
              <a:t>Zgoniu</a:t>
            </a:r>
            <a:r>
              <a:rPr lang="pl-PL" sz="2400" dirty="0" smtClean="0"/>
              <a:t/>
            </a:r>
            <a:br>
              <a:rPr lang="pl-PL" sz="2400" dirty="0" smtClean="0"/>
            </a:br>
            <a:endParaRPr lang="pl-PL" sz="24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354442" y="4005064"/>
            <a:ext cx="5789558" cy="2376264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/>
              <a:t>Koordynator: mgr Danuta Zabłocka</a:t>
            </a:r>
          </a:p>
          <a:p>
            <a:r>
              <a:rPr lang="pl-PL" dirty="0" smtClean="0"/>
              <a:t>Uczestnicy:</a:t>
            </a:r>
          </a:p>
          <a:p>
            <a:pPr lvl="0"/>
            <a:r>
              <a:rPr lang="pl-PL" dirty="0" smtClean="0"/>
              <a:t>Chrobot Roksana</a:t>
            </a:r>
          </a:p>
          <a:p>
            <a:pPr lvl="0"/>
            <a:r>
              <a:rPr lang="pl-PL" dirty="0" smtClean="0"/>
              <a:t>Jarosz Kamil</a:t>
            </a:r>
          </a:p>
          <a:p>
            <a:pPr lvl="0"/>
            <a:r>
              <a:rPr lang="pl-PL" dirty="0" smtClean="0"/>
              <a:t>Jaszczyk Justyna</a:t>
            </a:r>
          </a:p>
          <a:p>
            <a:pPr lvl="0"/>
            <a:r>
              <a:rPr lang="pl-PL" dirty="0" smtClean="0"/>
              <a:t>Kaniewski Miłosz</a:t>
            </a:r>
          </a:p>
          <a:p>
            <a:pPr lvl="0"/>
            <a:r>
              <a:rPr lang="pl-PL" dirty="0" smtClean="0"/>
              <a:t>Krymer Klaudia</a:t>
            </a:r>
          </a:p>
          <a:p>
            <a:endParaRPr lang="pl-PL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Symbol zastępczy zawartości 2"/>
          <p:cNvGraphicFramePr>
            <a:graphicFrameLocks noGrp="1"/>
          </p:cNvGraphicFramePr>
          <p:nvPr>
            <p:ph idx="1"/>
          </p:nvPr>
        </p:nvGraphicFramePr>
        <p:xfrm>
          <a:off x="251522" y="1340768"/>
          <a:ext cx="7455021" cy="338437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73463"/>
                <a:gridCol w="573463"/>
                <a:gridCol w="573463"/>
                <a:gridCol w="573463"/>
                <a:gridCol w="573463"/>
                <a:gridCol w="573463"/>
                <a:gridCol w="496688"/>
                <a:gridCol w="650240"/>
                <a:gridCol w="573463"/>
                <a:gridCol w="573463"/>
                <a:gridCol w="573463"/>
                <a:gridCol w="573463"/>
                <a:gridCol w="573463"/>
              </a:tblGrid>
              <a:tr h="564063">
                <a:tc>
                  <a:txBody>
                    <a:bodyPr/>
                    <a:lstStyle/>
                    <a:p>
                      <a:r>
                        <a:rPr lang="pl-PL" dirty="0" smtClean="0"/>
                        <a:t>14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  <a:tr h="564063">
                <a:tc>
                  <a:txBody>
                    <a:bodyPr/>
                    <a:lstStyle/>
                    <a:p>
                      <a:r>
                        <a:rPr lang="pl-PL" b="1" dirty="0" smtClean="0"/>
                        <a:t>15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  <a:tr h="564063">
                <a:tc>
                  <a:txBody>
                    <a:bodyPr/>
                    <a:lstStyle/>
                    <a:p>
                      <a:r>
                        <a:rPr lang="pl-PL" b="1" dirty="0" smtClean="0"/>
                        <a:t>16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  <a:tr h="564063">
                <a:tc>
                  <a:txBody>
                    <a:bodyPr/>
                    <a:lstStyle/>
                    <a:p>
                      <a:r>
                        <a:rPr lang="pl-PL" b="1" dirty="0" smtClean="0"/>
                        <a:t>17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  <a:tr h="564063">
                <a:tc>
                  <a:txBody>
                    <a:bodyPr/>
                    <a:lstStyle/>
                    <a:p>
                      <a:r>
                        <a:rPr lang="pl-PL" b="1" dirty="0" smtClean="0"/>
                        <a:t>18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  <a:tr h="564063">
                <a:tc>
                  <a:txBody>
                    <a:bodyPr/>
                    <a:lstStyle/>
                    <a:p>
                      <a:r>
                        <a:rPr lang="pl-PL" b="1" dirty="0" smtClean="0"/>
                        <a:t>19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536104"/>
          </a:xfrm>
        </p:spPr>
        <p:txBody>
          <a:bodyPr>
            <a:normAutofit fontScale="90000"/>
          </a:bodyPr>
          <a:lstStyle/>
          <a:p>
            <a:r>
              <a:rPr lang="pl-PL" sz="3600" dirty="0" smtClean="0"/>
              <a:t>film</a:t>
            </a:r>
            <a:endParaRPr lang="pl-PL" sz="3600" dirty="0"/>
          </a:p>
        </p:txBody>
      </p:sp>
      <p:pic>
        <p:nvPicPr>
          <p:cNvPr id="6" name="MOV00A.MOD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2143116"/>
            <a:ext cx="7358114" cy="3319472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2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20688"/>
          </a:xfrm>
        </p:spPr>
        <p:txBody>
          <a:bodyPr>
            <a:normAutofit/>
          </a:bodyPr>
          <a:lstStyle/>
          <a:p>
            <a:r>
              <a:rPr lang="pl-PL" dirty="0" smtClean="0"/>
              <a:t>Konstrukcje gramatyczne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0" y="871735"/>
          <a:ext cx="8172400" cy="598626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23928"/>
                <a:gridCol w="4248472"/>
              </a:tblGrid>
              <a:tr h="864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2800" kern="1200" dirty="0" smtClean="0"/>
                        <a:t>Konstrukcja gramatyczna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l-PL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Przykłady zastosowania</a:t>
                      </a:r>
                      <a:r>
                        <a:rPr kumimoji="0" lang="pl-PL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w tekście lektury</a:t>
                      </a:r>
                      <a:endParaRPr lang="pl-PL" sz="2800" dirty="0"/>
                    </a:p>
                  </a:txBody>
                  <a:tcPr/>
                </a:tc>
              </a:tr>
              <a:tr h="18984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Simple </a:t>
                      </a:r>
                      <a:r>
                        <a:rPr kumimoji="0" lang="pl-PL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Present</a:t>
                      </a:r>
                      <a:r>
                        <a:rPr kumimoji="0"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Tense</a:t>
                      </a:r>
                      <a:endParaRPr kumimoji="0" lang="pl-PL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Three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little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brothers play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every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day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Jason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oldest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thinks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he’s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best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lvl="0"/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Andrew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always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complains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lvl="0"/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dad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feels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sad.</a:t>
                      </a:r>
                    </a:p>
                    <a:p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want to play.</a:t>
                      </a:r>
                      <a:endParaRPr lang="pl-PL" dirty="0"/>
                    </a:p>
                  </a:txBody>
                  <a:tcPr/>
                </a:tc>
              </a:tr>
              <a:tr h="1405534">
                <a:tc>
                  <a:txBody>
                    <a:bodyPr/>
                    <a:lstStyle/>
                    <a:p>
                      <a:pPr lvl="0"/>
                      <a:r>
                        <a:rPr kumimoji="0" lang="pl-PL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Imperative</a:t>
                      </a:r>
                      <a:endParaRPr kumimoji="0" lang="pl-PL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Stop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pPr lvl="0"/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Don’t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do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my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boys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pPr lvl="0"/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Come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here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Look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Daddy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endParaRPr lang="pl-PL" dirty="0"/>
                    </a:p>
                  </a:txBody>
                  <a:tcPr/>
                </a:tc>
              </a:tr>
              <a:tr h="738471">
                <a:tc>
                  <a:txBody>
                    <a:bodyPr/>
                    <a:lstStyle/>
                    <a:p>
                      <a:r>
                        <a:rPr kumimoji="0" lang="pl-PL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Comparative</a:t>
                      </a:r>
                      <a:r>
                        <a:rPr kumimoji="0"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forms</a:t>
                      </a:r>
                      <a:r>
                        <a:rPr kumimoji="0"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pl-PL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adjectives</a:t>
                      </a:r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better</a:t>
                      </a:r>
                      <a:endParaRPr kumimoji="0" lang="pl-PL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weaker</a:t>
                      </a:r>
                      <a:endParaRPr lang="pl-PL" dirty="0"/>
                    </a:p>
                  </a:txBody>
                  <a:tcPr/>
                </a:tc>
              </a:tr>
              <a:tr h="498944">
                <a:tc>
                  <a:txBody>
                    <a:bodyPr/>
                    <a:lstStyle/>
                    <a:p>
                      <a:r>
                        <a:rPr kumimoji="0" lang="pl-PL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Superlative</a:t>
                      </a:r>
                      <a:r>
                        <a:rPr kumimoji="0"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forms</a:t>
                      </a:r>
                      <a:r>
                        <a:rPr kumimoji="0" lang="pl-P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pl-PL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adjectives</a:t>
                      </a:r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oldest</a:t>
                      </a:r>
                      <a:endParaRPr kumimoji="0" lang="pl-PL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kumimoji="0"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best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54868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Opis pracy zespołowej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620688"/>
            <a:ext cx="8100392" cy="6237312"/>
          </a:xfrm>
        </p:spPr>
        <p:txBody>
          <a:bodyPr>
            <a:normAutofit fontScale="47500" lnSpcReduction="20000"/>
          </a:bodyPr>
          <a:lstStyle/>
          <a:p>
            <a:r>
              <a:rPr lang="pl-PL" sz="4000" dirty="0" smtClean="0"/>
              <a:t> Naszym  zadaniem była rejestracja filmowa inscenizacji scenicznej bajki „ Ojciec i jego synowie” w języku angielskim. Zamieściliśmy ten film w prezentacji PowerPoint wraz z informacjami o Ezopie, gatunku literackim, jakim jest bajka oraz opracowaniem angielskiego słownictwa i podstawowych struktur gramatycznych, które napotkaliśmy w scenariuszu przedstawienia. W tym celu pracowaliśmy w 5-osobowym zespole i realizowaliśmy następujące zadania:</a:t>
            </a:r>
          </a:p>
          <a:p>
            <a:pPr lvl="0"/>
            <a:r>
              <a:rPr lang="pl-PL" sz="4000" dirty="0" smtClean="0"/>
              <a:t>Literat – Roksana Chrobot</a:t>
            </a:r>
          </a:p>
          <a:p>
            <a:pPr lvl="0"/>
            <a:r>
              <a:rPr lang="pl-PL" sz="4000" dirty="0" smtClean="0"/>
              <a:t>Anglista – Kamil Jarosz</a:t>
            </a:r>
          </a:p>
          <a:p>
            <a:pPr lvl="0"/>
            <a:r>
              <a:rPr lang="pl-PL" sz="4000" dirty="0" smtClean="0"/>
              <a:t>Informatyk – Miłosz Kaniewski</a:t>
            </a:r>
          </a:p>
          <a:p>
            <a:pPr lvl="0"/>
            <a:r>
              <a:rPr lang="pl-PL" sz="4000" dirty="0" smtClean="0"/>
              <a:t>Scenarzysta – Justyna Jaszczyk</a:t>
            </a:r>
          </a:p>
          <a:p>
            <a:pPr lvl="0"/>
            <a:r>
              <a:rPr lang="pl-PL" sz="4000" dirty="0" smtClean="0"/>
              <a:t>Reżyser – Klaudia Krymer</a:t>
            </a:r>
          </a:p>
          <a:p>
            <a:pPr>
              <a:buNone/>
            </a:pPr>
            <a:endParaRPr lang="pl-PL" sz="4000" dirty="0" smtClean="0"/>
          </a:p>
          <a:p>
            <a:r>
              <a:rPr lang="pl-PL" sz="4000" dirty="0" smtClean="0"/>
              <a:t>Wytyczne do realizacji naszych zadań znaleźliśmy na stronie internetowej, napisanej dla nas przez nauczyciela koordynatora</a:t>
            </a:r>
          </a:p>
          <a:p>
            <a:pPr>
              <a:buNone/>
            </a:pPr>
            <a:r>
              <a:rPr lang="pl-PL" sz="4000" dirty="0" smtClean="0"/>
              <a:t>    p. mgr Danutę Zabłocką:</a:t>
            </a:r>
          </a:p>
          <a:p>
            <a:pPr>
              <a:buNone/>
            </a:pPr>
            <a:endParaRPr lang="pl-PL" sz="4000" dirty="0" smtClean="0"/>
          </a:p>
          <a:p>
            <a:r>
              <a:rPr lang="pl-PL" sz="4000" u="sng" dirty="0" smtClean="0">
                <a:hlinkClick r:id="rId3"/>
              </a:rPr>
              <a:t>http://thefatherhissons.blogspot.com</a:t>
            </a:r>
            <a:r>
              <a:rPr lang="pl-PL" sz="4000" dirty="0" smtClean="0"/>
              <a:t> </a:t>
            </a:r>
          </a:p>
          <a:p>
            <a:endParaRPr lang="pl-PL" dirty="0" smtClean="0"/>
          </a:p>
          <a:p>
            <a:pPr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endParaRPr lang="pl-PL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Ezop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dirty="0" smtClean="0"/>
              <a:t>Ezop– grecki bajkopisarz pochodzący z </a:t>
            </a:r>
            <a:r>
              <a:rPr lang="pl-PL" dirty="0" err="1" smtClean="0"/>
              <a:t>Mistra</a:t>
            </a:r>
            <a:r>
              <a:rPr lang="pl-PL" dirty="0" smtClean="0"/>
              <a:t> w Azji Mniejszej. Przyjmuje się, że żył w VI wieku p.n.e., według tradycji był niewolnikiem. Postać na wpół legendarna, o której życiu i twórczości mało wiadomo. Daty jego urodzin i śmierci nie są znane. Uważany jest za twórcę bajki zwierzęcej, czyli takiej, w której bohaterami są zwierzęta, oraz moralizującej i satyrycznej. Z początku bajki nie były uznawane za typowe utwory dla dzieci, lecz dla dorosłych. W swoich bajkach wyśmiewał ludzi, ukazując ich pod postaciami zwierząt. Z pozoru zabawne, bajki Ezopa zawierały gorzką prawdę i głęboką mądrość. Nie dochował się oryginalny zbiór jego utworów ani ich adaptacja dokonana przez Demetriusza z </a:t>
            </a:r>
            <a:r>
              <a:rPr lang="pl-PL" dirty="0" err="1" smtClean="0"/>
              <a:t>Faleronu</a:t>
            </a:r>
            <a:r>
              <a:rPr lang="pl-PL" dirty="0" smtClean="0"/>
              <a:t> (IV/III w. p.n.e.). Znane są przede wszystkim z przeróbek wierszowanych </a:t>
            </a:r>
            <a:r>
              <a:rPr lang="pl-PL" dirty="0" err="1" smtClean="0"/>
              <a:t>Fedrusa</a:t>
            </a:r>
            <a:r>
              <a:rPr lang="pl-PL" dirty="0" smtClean="0"/>
              <a:t> i </a:t>
            </a:r>
            <a:r>
              <a:rPr lang="pl-PL" dirty="0" err="1" smtClean="0"/>
              <a:t>Babriosa</a:t>
            </a:r>
            <a:r>
              <a:rPr lang="pl-PL" dirty="0" smtClean="0"/>
              <a:t>. Na początku XIV w. zebrał przypisane mu bajki Maksym </a:t>
            </a:r>
            <a:r>
              <a:rPr lang="pl-PL" dirty="0" err="1" smtClean="0"/>
              <a:t>Planudes</a:t>
            </a:r>
            <a:r>
              <a:rPr lang="pl-PL" dirty="0" smtClean="0"/>
              <a:t>. Do literatury polskiej wprowadził go Biernat z Lublina. 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r>
              <a:rPr lang="pl-PL" dirty="0" err="1" smtClean="0"/>
              <a:t>Żródło</a:t>
            </a:r>
            <a:r>
              <a:rPr lang="pl-PL" dirty="0" smtClean="0"/>
              <a:t>: http://pl.wikipedia.org/wiki/Ezop</a:t>
            </a:r>
          </a:p>
          <a:p>
            <a:endParaRPr lang="pl-PL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bajka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1700" b="1" dirty="0" smtClean="0"/>
              <a:t>Bajka</a:t>
            </a:r>
            <a:r>
              <a:rPr lang="pl-PL" sz="1700" dirty="0" smtClean="0"/>
              <a:t> – krótki, epicki utwór literacki, zawierający morał (pouczenie), może być wierszowany i żartobliwy. Morał może znajdować się na początku lub na końcu utworu albo wynikać z jego treści. Bohaterami bajek mogą być ludzie, a także zwierzęta, przedmioty i zjawiska, które uosabiają typy ludzkie, cechy charakteru lub przeciwstawne poglądy i stanowiska. Gatunek powstał w starożytnej Grecji – motywy zwierzęce pojawiały się tam już w VIII/VII w. p.n.e. w twórczości Hezjoda i </a:t>
            </a:r>
            <a:r>
              <a:rPr lang="pl-PL" sz="1700" dirty="0" err="1" smtClean="0"/>
              <a:t>Stesichora</a:t>
            </a:r>
            <a:r>
              <a:rPr lang="pl-PL" sz="1700" dirty="0" smtClean="0"/>
              <a:t>. Jednak powstanie i rozwój gatunku wiąże się przede wszystkim z żyjącym w VI w. p.n.e. niewolnikiem Ezopem, który miał skomponować zbiór pisanych prozą bajek zwierzęcych. W V w. p.n.e. pojawiło się określenie "bajki ezopowe", obejmujące zarówno zbiór bajek pisanych przez Ezopa, jak i utwory autorów wcześniejszych i późniejszych.</a:t>
            </a:r>
          </a:p>
          <a:p>
            <a:endParaRPr lang="pl-PL" sz="1700" dirty="0" smtClean="0"/>
          </a:p>
          <a:p>
            <a:pPr>
              <a:buNone/>
            </a:pPr>
            <a:r>
              <a:rPr lang="pl-PL" sz="1700" dirty="0" smtClean="0"/>
              <a:t>Źródło: http://pl.wikipedia.org/wiki/Bajka</a:t>
            </a:r>
          </a:p>
          <a:p>
            <a:endParaRPr lang="pl-PL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Cechy bajki ‘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father</a:t>
            </a:r>
            <a:r>
              <a:rPr lang="pl-PL" dirty="0" smtClean="0"/>
              <a:t> and his sons’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l-PL" sz="1800" b="1" dirty="0" smtClean="0"/>
          </a:p>
          <a:p>
            <a:r>
              <a:rPr lang="pl-PL" sz="1800" dirty="0" smtClean="0"/>
              <a:t>Morał</a:t>
            </a:r>
            <a:r>
              <a:rPr lang="pl-PL" sz="1800" dirty="0" smtClean="0"/>
              <a:t>: Razem jesteśmy siłą, w pojedynkę – słabi.</a:t>
            </a:r>
          </a:p>
          <a:p>
            <a:r>
              <a:rPr lang="pl-PL" sz="1800" dirty="0" smtClean="0"/>
              <a:t>Bohaterami </a:t>
            </a:r>
            <a:r>
              <a:rPr lang="pl-PL" sz="1800" dirty="0" smtClean="0"/>
              <a:t>są ludzie: ojciec i jego synowie: </a:t>
            </a:r>
            <a:r>
              <a:rPr lang="pl-PL" sz="1800" dirty="0" err="1" smtClean="0"/>
              <a:t>Jason</a:t>
            </a:r>
            <a:r>
              <a:rPr lang="pl-PL" sz="1800" dirty="0" smtClean="0"/>
              <a:t>, David, Andrew.</a:t>
            </a:r>
          </a:p>
          <a:p>
            <a:r>
              <a:rPr lang="pl-PL" sz="1800" dirty="0" smtClean="0"/>
              <a:t>Charakter </a:t>
            </a:r>
            <a:r>
              <a:rPr lang="pl-PL" sz="1800" dirty="0" smtClean="0"/>
              <a:t>dydaktyczny utworu: nie powinniśmy walczyć przeciwko sobie, ale trzeba trzymać się razem wspólnych wartości i działać wspólnymi siłami.</a:t>
            </a:r>
          </a:p>
          <a:p>
            <a:r>
              <a:rPr lang="pl-PL" sz="1800" dirty="0" smtClean="0"/>
              <a:t>Bajka </a:t>
            </a:r>
            <a:r>
              <a:rPr lang="pl-PL" sz="1800" dirty="0" smtClean="0"/>
              <a:t>„Ojciec i jego synowie</a:t>
            </a:r>
            <a:r>
              <a:rPr lang="pl-PL" sz="1800" dirty="0" smtClean="0"/>
              <a:t>” </a:t>
            </a:r>
            <a:r>
              <a:rPr lang="pl-PL" sz="1800" dirty="0" smtClean="0"/>
              <a:t>jest </a:t>
            </a:r>
            <a:r>
              <a:rPr lang="pl-PL" sz="1800" dirty="0" smtClean="0"/>
              <a:t>utworem dłuższym, mimo że bajki najczęściej są krótkie.</a:t>
            </a:r>
            <a:endParaRPr lang="pl-PL" sz="1800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pl-PL" dirty="0" err="1" smtClean="0"/>
              <a:t>słownicwo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052736"/>
            <a:ext cx="7272808" cy="5805264"/>
          </a:xfrm>
        </p:spPr>
        <p:txBody>
          <a:bodyPr>
            <a:normAutofit fontScale="40000" lnSpcReduction="20000"/>
          </a:bodyPr>
          <a:lstStyle/>
          <a:p>
            <a:r>
              <a:rPr lang="en-US" sz="3600" dirty="0" smtClean="0"/>
              <a:t>burn - </a:t>
            </a:r>
            <a:r>
              <a:rPr lang="en-US" sz="3600" dirty="0" err="1" smtClean="0"/>
              <a:t>palić</a:t>
            </a:r>
            <a:endParaRPr lang="pl-PL" sz="3600" dirty="0" smtClean="0"/>
          </a:p>
          <a:p>
            <a:pPr>
              <a:buNone/>
            </a:pPr>
            <a:r>
              <a:rPr lang="en-US" sz="3600" i="1" dirty="0" smtClean="0"/>
              <a:t>She </a:t>
            </a:r>
            <a:r>
              <a:rPr lang="en-US" sz="3600" b="1" i="1" dirty="0" smtClean="0"/>
              <a:t>burnt</a:t>
            </a:r>
            <a:r>
              <a:rPr lang="en-US" sz="3600" i="1" dirty="0" smtClean="0"/>
              <a:t> his old love letters.</a:t>
            </a:r>
            <a:endParaRPr lang="pl-PL" sz="3600" dirty="0" smtClean="0"/>
          </a:p>
          <a:p>
            <a:pPr>
              <a:buNone/>
            </a:pPr>
            <a:r>
              <a:rPr lang="en-US" sz="3600" dirty="0" smtClean="0"/>
              <a:t> </a:t>
            </a:r>
            <a:endParaRPr lang="pl-PL" sz="3600" dirty="0" smtClean="0"/>
          </a:p>
          <a:p>
            <a:r>
              <a:rPr lang="en-US" sz="3600" dirty="0" smtClean="0"/>
              <a:t>bundle – </a:t>
            </a:r>
            <a:r>
              <a:rPr lang="en-US" sz="3600" dirty="0" err="1" smtClean="0"/>
              <a:t>wiązka</a:t>
            </a:r>
            <a:r>
              <a:rPr lang="en-US" sz="3600" dirty="0" smtClean="0"/>
              <a:t>, </a:t>
            </a:r>
            <a:r>
              <a:rPr lang="en-US" sz="3600" dirty="0" err="1" smtClean="0"/>
              <a:t>pakunek</a:t>
            </a:r>
            <a:endParaRPr lang="pl-PL" sz="3600" dirty="0" smtClean="0"/>
          </a:p>
          <a:p>
            <a:pPr>
              <a:buNone/>
            </a:pPr>
            <a:r>
              <a:rPr lang="en-US" sz="3600" b="1" i="1" dirty="0" smtClean="0"/>
              <a:t>He is holding a bundle of sticks</a:t>
            </a:r>
            <a:r>
              <a:rPr lang="pl-PL" sz="3600" b="1" i="1" dirty="0" smtClean="0"/>
              <a:t>.</a:t>
            </a:r>
          </a:p>
          <a:p>
            <a:pPr>
              <a:buNone/>
            </a:pPr>
            <a:r>
              <a:rPr lang="en-US" sz="3600" dirty="0" smtClean="0"/>
              <a:t> </a:t>
            </a:r>
            <a:endParaRPr lang="pl-PL" sz="3600" dirty="0" smtClean="0"/>
          </a:p>
          <a:p>
            <a:r>
              <a:rPr lang="en-US" sz="3600" dirty="0" smtClean="0"/>
              <a:t>stick – </a:t>
            </a:r>
            <a:r>
              <a:rPr lang="en-US" sz="3600" dirty="0" err="1" smtClean="0"/>
              <a:t>patyk</a:t>
            </a:r>
            <a:endParaRPr lang="pl-PL" sz="3600" dirty="0" smtClean="0"/>
          </a:p>
          <a:p>
            <a:pPr>
              <a:buNone/>
            </a:pPr>
            <a:r>
              <a:rPr lang="en-US" sz="3600" i="1" dirty="0" smtClean="0"/>
              <a:t>The old man was carrying a load of </a:t>
            </a:r>
            <a:r>
              <a:rPr lang="en-US" sz="3600" b="1" i="1" dirty="0" smtClean="0"/>
              <a:t>sticks</a:t>
            </a:r>
            <a:r>
              <a:rPr lang="en-US" sz="3600" i="1" dirty="0" smtClean="0"/>
              <a:t>.</a:t>
            </a:r>
            <a:endParaRPr lang="pl-PL" sz="3600" dirty="0" smtClean="0"/>
          </a:p>
          <a:p>
            <a:pPr>
              <a:buNone/>
            </a:pPr>
            <a:r>
              <a:rPr lang="en-US" sz="3600" dirty="0" smtClean="0"/>
              <a:t> </a:t>
            </a:r>
            <a:endParaRPr lang="pl-PL" sz="3600" dirty="0" smtClean="0"/>
          </a:p>
          <a:p>
            <a:r>
              <a:rPr lang="en-US" sz="3600" dirty="0" smtClean="0"/>
              <a:t>snap – </a:t>
            </a:r>
            <a:r>
              <a:rPr lang="en-US" sz="3600" dirty="0" err="1" smtClean="0"/>
              <a:t>złamać</a:t>
            </a:r>
            <a:r>
              <a:rPr lang="en-US" sz="3600" dirty="0" smtClean="0"/>
              <a:t>, </a:t>
            </a:r>
            <a:r>
              <a:rPr lang="en-US" sz="3600" dirty="0" err="1" smtClean="0"/>
              <a:t>przełamać</a:t>
            </a:r>
            <a:endParaRPr lang="pl-PL" sz="3600" dirty="0" smtClean="0"/>
          </a:p>
          <a:p>
            <a:pPr>
              <a:buNone/>
            </a:pPr>
            <a:r>
              <a:rPr lang="en-US" sz="3600" i="1" dirty="0" smtClean="0"/>
              <a:t>You'll </a:t>
            </a:r>
            <a:r>
              <a:rPr lang="en-US" sz="3600" b="1" i="1" dirty="0" smtClean="0"/>
              <a:t>snap</a:t>
            </a:r>
            <a:r>
              <a:rPr lang="en-US" sz="3600" i="1" dirty="0" smtClean="0"/>
              <a:t> that ruler if you bend it too far.</a:t>
            </a:r>
            <a:endParaRPr lang="pl-PL" sz="3600" dirty="0" smtClean="0"/>
          </a:p>
          <a:p>
            <a:pPr>
              <a:buNone/>
            </a:pPr>
            <a:r>
              <a:rPr lang="en-US" sz="3600" i="1" dirty="0" smtClean="0"/>
              <a:t> </a:t>
            </a:r>
            <a:endParaRPr lang="pl-PL" sz="3600" dirty="0" smtClean="0"/>
          </a:p>
          <a:p>
            <a:r>
              <a:rPr lang="en-US" sz="3600" dirty="0" smtClean="0"/>
              <a:t>grumble - </a:t>
            </a:r>
            <a:r>
              <a:rPr lang="en-US" sz="3600" dirty="0" err="1" smtClean="0"/>
              <a:t>narzekać</a:t>
            </a:r>
            <a:endParaRPr lang="pl-PL" sz="3600" dirty="0" smtClean="0"/>
          </a:p>
          <a:p>
            <a:pPr>
              <a:buNone/>
            </a:pPr>
            <a:r>
              <a:rPr lang="en-US" sz="3600" i="1" dirty="0" smtClean="0"/>
              <a:t>She spent the evening </a:t>
            </a:r>
            <a:r>
              <a:rPr lang="en-US" sz="3600" b="1" i="1" dirty="0" smtClean="0"/>
              <a:t>grumbling</a:t>
            </a:r>
            <a:r>
              <a:rPr lang="en-US" sz="3600" i="1" dirty="0" smtClean="0"/>
              <a:t> to me about her job.</a:t>
            </a:r>
            <a:endParaRPr lang="pl-PL" sz="3600" dirty="0" smtClean="0"/>
          </a:p>
          <a:p>
            <a:pPr>
              <a:buNone/>
            </a:pPr>
            <a:r>
              <a:rPr lang="en-US" sz="3600" dirty="0" smtClean="0"/>
              <a:t> </a:t>
            </a:r>
            <a:endParaRPr lang="pl-PL" sz="3600" dirty="0" smtClean="0"/>
          </a:p>
          <a:p>
            <a:r>
              <a:rPr lang="en-US" sz="3600" dirty="0" smtClean="0"/>
              <a:t>untie – </a:t>
            </a:r>
            <a:r>
              <a:rPr lang="en-US" sz="3600" dirty="0" err="1" smtClean="0"/>
              <a:t>rozwiązać</a:t>
            </a:r>
            <a:r>
              <a:rPr lang="en-US" sz="3600" dirty="0" smtClean="0"/>
              <a:t> </a:t>
            </a:r>
            <a:endParaRPr lang="pl-PL" sz="3600" dirty="0" smtClean="0"/>
          </a:p>
          <a:p>
            <a:pPr>
              <a:buNone/>
            </a:pPr>
            <a:r>
              <a:rPr lang="en-US" sz="3600" i="1" dirty="0" smtClean="0"/>
              <a:t>He tried to </a:t>
            </a:r>
            <a:r>
              <a:rPr lang="en-US" sz="3600" b="1" i="1" dirty="0" smtClean="0"/>
              <a:t>untie</a:t>
            </a:r>
            <a:r>
              <a:rPr lang="en-US" sz="3600" i="1" dirty="0" smtClean="0"/>
              <a:t> this knot.</a:t>
            </a:r>
            <a:endParaRPr lang="pl-PL" sz="3600" dirty="0" smtClean="0"/>
          </a:p>
          <a:p>
            <a:pPr>
              <a:buNone/>
            </a:pPr>
            <a:r>
              <a:rPr lang="en-US" sz="3600" i="1" dirty="0" smtClean="0"/>
              <a:t> </a:t>
            </a:r>
            <a:endParaRPr lang="pl-PL" sz="3600" dirty="0" smtClean="0"/>
          </a:p>
          <a:p>
            <a:r>
              <a:rPr lang="en-US" sz="3600" dirty="0" smtClean="0"/>
              <a:t>weak - </a:t>
            </a:r>
            <a:r>
              <a:rPr lang="en-US" sz="3600" dirty="0" err="1" smtClean="0"/>
              <a:t>słaby</a:t>
            </a:r>
            <a:endParaRPr lang="pl-PL" sz="3600" dirty="0" smtClean="0"/>
          </a:p>
          <a:p>
            <a:pPr>
              <a:buNone/>
            </a:pPr>
            <a:r>
              <a:rPr lang="en-US" sz="3600" b="1" i="1" dirty="0" smtClean="0"/>
              <a:t>She feels weak after the diet</a:t>
            </a:r>
            <a:r>
              <a:rPr lang="pl-PL" sz="3600" b="1" i="1" dirty="0" smtClean="0"/>
              <a:t>.</a:t>
            </a:r>
          </a:p>
          <a:p>
            <a:pPr>
              <a:buNone/>
            </a:pPr>
            <a:r>
              <a:rPr lang="en-US" sz="3600" i="1" dirty="0" smtClean="0"/>
              <a:t> </a:t>
            </a:r>
            <a:endParaRPr lang="pl-PL" sz="3600" dirty="0" smtClean="0"/>
          </a:p>
          <a:p>
            <a:r>
              <a:rPr lang="en-US" sz="3600" dirty="0" smtClean="0"/>
              <a:t>together – </a:t>
            </a:r>
            <a:r>
              <a:rPr lang="en-US" sz="3600" dirty="0" err="1" smtClean="0"/>
              <a:t>razem</a:t>
            </a:r>
            <a:endParaRPr lang="pl-PL" sz="3600" dirty="0" smtClean="0"/>
          </a:p>
          <a:p>
            <a:pPr>
              <a:buNone/>
            </a:pPr>
            <a:r>
              <a:rPr lang="en-US" sz="3600" i="1" dirty="0" smtClean="0"/>
              <a:t>We go to aerobics </a:t>
            </a:r>
            <a:r>
              <a:rPr lang="en-US" sz="3600" b="1" i="1" dirty="0" smtClean="0"/>
              <a:t>together</a:t>
            </a:r>
            <a:r>
              <a:rPr lang="en-US" sz="3600" i="1" dirty="0" smtClean="0"/>
              <a:t>. </a:t>
            </a:r>
            <a:endParaRPr lang="pl-PL" sz="3600" dirty="0" smtClean="0"/>
          </a:p>
          <a:p>
            <a:pPr>
              <a:spcAft>
                <a:spcPts val="0"/>
              </a:spcAft>
              <a:buNone/>
            </a:pPr>
            <a:endParaRPr lang="pl-PL" sz="3600" dirty="0" smtClean="0">
              <a:latin typeface="Times New Roman"/>
              <a:ea typeface="Times New Roman"/>
            </a:endParaRPr>
          </a:p>
          <a:p>
            <a:endParaRPr lang="pl-PL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0"/>
            <a:ext cx="7239000" cy="6858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naughty - </a:t>
            </a:r>
            <a:r>
              <a:rPr lang="en-US" dirty="0" err="1" smtClean="0"/>
              <a:t>niegrzeczny</a:t>
            </a:r>
            <a:endParaRPr lang="pl-PL" dirty="0" smtClean="0"/>
          </a:p>
          <a:p>
            <a:pPr>
              <a:buNone/>
            </a:pPr>
            <a:r>
              <a:rPr lang="en-US" i="1" dirty="0" smtClean="0"/>
              <a:t>They are </a:t>
            </a:r>
            <a:r>
              <a:rPr lang="en-US" b="1" i="1" dirty="0" smtClean="0"/>
              <a:t>naughty</a:t>
            </a:r>
            <a:r>
              <a:rPr lang="en-US" i="1" dirty="0" smtClean="0"/>
              <a:t> schoolchildren.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l-PL" dirty="0" smtClean="0"/>
          </a:p>
          <a:p>
            <a:r>
              <a:rPr lang="en-US" dirty="0" smtClean="0"/>
              <a:t>argue – </a:t>
            </a:r>
            <a:r>
              <a:rPr lang="en-US" dirty="0" err="1" smtClean="0"/>
              <a:t>kłócić</a:t>
            </a:r>
            <a:r>
              <a:rPr lang="en-US" dirty="0" smtClean="0"/>
              <a:t> </a:t>
            </a:r>
            <a:r>
              <a:rPr lang="en-US" dirty="0" err="1" smtClean="0"/>
              <a:t>się</a:t>
            </a:r>
            <a:endParaRPr lang="pl-PL" dirty="0" smtClean="0"/>
          </a:p>
          <a:p>
            <a:pPr>
              <a:buNone/>
            </a:pPr>
            <a:r>
              <a:rPr lang="en-US" i="1" dirty="0" smtClean="0"/>
              <a:t>The children are always arguing. 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l-PL" dirty="0" smtClean="0"/>
          </a:p>
          <a:p>
            <a:r>
              <a:rPr lang="en-US" dirty="0" smtClean="0"/>
              <a:t>fight – </a:t>
            </a:r>
            <a:r>
              <a:rPr lang="en-US" dirty="0" err="1" smtClean="0"/>
              <a:t>walczyć</a:t>
            </a:r>
            <a:endParaRPr lang="pl-PL" dirty="0" smtClean="0"/>
          </a:p>
          <a:p>
            <a:pPr>
              <a:buNone/>
            </a:pPr>
            <a:r>
              <a:rPr lang="en-US" i="1" dirty="0" smtClean="0"/>
              <a:t>They fight like cats and dogs</a:t>
            </a:r>
            <a:r>
              <a:rPr lang="pl-PL" i="1" dirty="0" smtClean="0"/>
              <a:t>.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pl-PL" dirty="0" smtClean="0"/>
          </a:p>
          <a:p>
            <a:r>
              <a:rPr lang="en-US" dirty="0" smtClean="0"/>
              <a:t>spoil – </a:t>
            </a:r>
            <a:r>
              <a:rPr lang="en-US" dirty="0" err="1" smtClean="0"/>
              <a:t>zepsuć</a:t>
            </a:r>
            <a:endParaRPr lang="pl-PL" dirty="0" smtClean="0"/>
          </a:p>
          <a:p>
            <a:pPr>
              <a:buNone/>
            </a:pPr>
            <a:r>
              <a:rPr lang="en-US" i="1" dirty="0" smtClean="0"/>
              <a:t>The bad news didn’t </a:t>
            </a:r>
            <a:r>
              <a:rPr lang="en-US" b="1" i="1" dirty="0" smtClean="0"/>
              <a:t>spoil</a:t>
            </a:r>
            <a:r>
              <a:rPr lang="en-US" i="1" dirty="0" smtClean="0"/>
              <a:t> this evening.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l-PL" dirty="0" smtClean="0"/>
          </a:p>
          <a:p>
            <a:r>
              <a:rPr lang="en-US" dirty="0" smtClean="0"/>
              <a:t>shout – </a:t>
            </a:r>
            <a:r>
              <a:rPr lang="en-US" dirty="0" err="1" smtClean="0"/>
              <a:t>krzyczeć</a:t>
            </a:r>
            <a:endParaRPr lang="pl-PL" dirty="0" smtClean="0"/>
          </a:p>
          <a:p>
            <a:pPr>
              <a:buNone/>
            </a:pPr>
            <a:r>
              <a:rPr lang="en-US" i="1" dirty="0" smtClean="0"/>
              <a:t>There's no need </a:t>
            </a:r>
            <a:r>
              <a:rPr lang="en-US" b="1" i="1" dirty="0" smtClean="0"/>
              <a:t>to shout</a:t>
            </a:r>
            <a:r>
              <a:rPr lang="en-US" i="1" dirty="0" smtClean="0"/>
              <a:t>, I can hear perfectly well.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l-PL" dirty="0" smtClean="0"/>
          </a:p>
          <a:p>
            <a:r>
              <a:rPr lang="en-US" dirty="0" smtClean="0"/>
              <a:t>call 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Nazywać</a:t>
            </a:r>
            <a:endParaRPr lang="pl-PL" dirty="0" smtClean="0"/>
          </a:p>
          <a:p>
            <a:pPr>
              <a:buNone/>
            </a:pPr>
            <a:r>
              <a:rPr lang="en-US" i="1" dirty="0" smtClean="0"/>
              <a:t>They've </a:t>
            </a:r>
            <a:r>
              <a:rPr lang="en-US" b="1" i="1" dirty="0" smtClean="0"/>
              <a:t>called</a:t>
            </a:r>
            <a:r>
              <a:rPr lang="en-US" i="1" dirty="0" smtClean="0"/>
              <a:t> the twins Katherine and Thomas.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Wołać</a:t>
            </a:r>
            <a:endParaRPr lang="pl-PL" dirty="0" smtClean="0"/>
          </a:p>
          <a:p>
            <a:pPr>
              <a:buNone/>
            </a:pPr>
            <a:r>
              <a:rPr lang="en-US" i="1" dirty="0" smtClean="0"/>
              <a:t>Their father </a:t>
            </a:r>
            <a:r>
              <a:rPr lang="en-US" b="1" i="1" dirty="0" smtClean="0"/>
              <a:t>called </a:t>
            </a:r>
            <a:r>
              <a:rPr lang="en-US" i="1" dirty="0" smtClean="0"/>
              <a:t>his sons.</a:t>
            </a:r>
            <a:endParaRPr lang="pl-PL" dirty="0" smtClean="0"/>
          </a:p>
          <a:p>
            <a:endParaRPr lang="pl-PL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l-PL" dirty="0" smtClean="0"/>
          </a:p>
          <a:p>
            <a:pPr>
              <a:buNone/>
            </a:pPr>
            <a:r>
              <a:rPr lang="en-US" dirty="0" err="1" smtClean="0"/>
              <a:t>Źródła</a:t>
            </a:r>
            <a:r>
              <a:rPr lang="en-US" dirty="0" smtClean="0"/>
              <a:t>: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Cambridge Learner’s Dictionary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http://dictionary.cambridge.org/</a:t>
            </a:r>
            <a:endParaRPr lang="pl-P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20688"/>
          </a:xfrm>
        </p:spPr>
        <p:txBody>
          <a:bodyPr/>
          <a:lstStyle/>
          <a:p>
            <a:r>
              <a:rPr lang="pl-PL" dirty="0" smtClean="0"/>
              <a:t>krzyżówka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620688"/>
            <a:ext cx="7239000" cy="6237312"/>
          </a:xfrm>
        </p:spPr>
        <p:txBody>
          <a:bodyPr>
            <a:normAutofit fontScale="62500" lnSpcReduction="20000"/>
          </a:bodyPr>
          <a:lstStyle/>
          <a:p>
            <a:r>
              <a:rPr lang="pl-PL" b="1" dirty="0" smtClean="0"/>
              <a:t>Zastosuj poznane słowa. Zwróć uwagę na odpowiedni czas gramatyczny. Rozwiąż krzyżówkę.</a:t>
            </a:r>
          </a:p>
          <a:p>
            <a:endParaRPr lang="pl-PL" dirty="0" smtClean="0"/>
          </a:p>
          <a:p>
            <a:pPr lvl="0"/>
            <a:r>
              <a:rPr lang="pl-PL" dirty="0" smtClean="0"/>
              <a:t>1. </a:t>
            </a:r>
            <a:r>
              <a:rPr lang="en-US" dirty="0" smtClean="0"/>
              <a:t>It’s </a:t>
            </a:r>
            <a:r>
              <a:rPr lang="en-US" dirty="0" err="1" smtClean="0"/>
              <a:t>difficoult</a:t>
            </a:r>
            <a:r>
              <a:rPr lang="en-US" dirty="0" smtClean="0"/>
              <a:t> to snap this s..................... </a:t>
            </a:r>
            <a:r>
              <a:rPr lang="pl-PL" dirty="0" smtClean="0"/>
              <a:t>.</a:t>
            </a:r>
          </a:p>
          <a:p>
            <a:pPr lvl="0"/>
            <a:r>
              <a:rPr lang="pl-PL" dirty="0" smtClean="0"/>
              <a:t>2. </a:t>
            </a:r>
            <a:r>
              <a:rPr lang="pl-PL" dirty="0" err="1" smtClean="0"/>
              <a:t>Don’t</a:t>
            </a:r>
            <a:r>
              <a:rPr lang="pl-PL" dirty="0" smtClean="0"/>
              <a:t> s........................... </a:t>
            </a:r>
            <a:r>
              <a:rPr lang="pl-PL" dirty="0" err="1" smtClean="0"/>
              <a:t>at</a:t>
            </a:r>
            <a:r>
              <a:rPr lang="pl-PL" dirty="0" smtClean="0"/>
              <a:t> me.</a:t>
            </a:r>
          </a:p>
          <a:p>
            <a:pPr lvl="0"/>
            <a:r>
              <a:rPr lang="pl-PL" dirty="0" smtClean="0"/>
              <a:t>3. He </a:t>
            </a:r>
            <a:r>
              <a:rPr lang="pl-PL" dirty="0" err="1" smtClean="0"/>
              <a:t>is</a:t>
            </a:r>
            <a:r>
              <a:rPr lang="pl-PL" dirty="0" smtClean="0"/>
              <a:t> a n................................ boy.</a:t>
            </a:r>
          </a:p>
          <a:p>
            <a:pPr lvl="0"/>
            <a:r>
              <a:rPr lang="pl-PL" dirty="0" smtClean="0"/>
              <a:t>4. </a:t>
            </a:r>
            <a:r>
              <a:rPr lang="en-US" dirty="0" smtClean="0"/>
              <a:t>If you feel w..................... sit down.</a:t>
            </a:r>
            <a:endParaRPr lang="pl-PL" dirty="0" smtClean="0"/>
          </a:p>
          <a:p>
            <a:pPr lvl="0"/>
            <a:r>
              <a:rPr lang="pl-PL" dirty="0" smtClean="0"/>
              <a:t>5. </a:t>
            </a:r>
            <a:r>
              <a:rPr lang="en-US" dirty="0" smtClean="0"/>
              <a:t>You mustn’t f........................... at school.</a:t>
            </a:r>
            <a:endParaRPr lang="pl-PL" dirty="0" smtClean="0"/>
          </a:p>
          <a:p>
            <a:pPr lvl="0"/>
            <a:r>
              <a:rPr lang="pl-PL" dirty="0" smtClean="0"/>
              <a:t>6. </a:t>
            </a:r>
            <a:r>
              <a:rPr lang="en-US" dirty="0" smtClean="0"/>
              <a:t>We worked t........................... on a project.</a:t>
            </a:r>
            <a:endParaRPr lang="pl-PL" dirty="0" smtClean="0"/>
          </a:p>
          <a:p>
            <a:pPr lvl="0"/>
            <a:r>
              <a:rPr lang="pl-PL" dirty="0" smtClean="0"/>
              <a:t>7. U.................. </a:t>
            </a:r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shoelaces</a:t>
            </a:r>
            <a:r>
              <a:rPr lang="pl-PL" dirty="0" smtClean="0"/>
              <a:t>.</a:t>
            </a:r>
          </a:p>
          <a:p>
            <a:pPr lvl="0"/>
            <a:r>
              <a:rPr lang="pl-PL" dirty="0" smtClean="0"/>
              <a:t>8. </a:t>
            </a:r>
            <a:r>
              <a:rPr lang="en-US" dirty="0" smtClean="0"/>
              <a:t>Kids, will you stop a......................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each</a:t>
            </a:r>
            <a:r>
              <a:rPr lang="pl-PL" dirty="0" smtClean="0"/>
              <a:t> </a:t>
            </a:r>
            <a:r>
              <a:rPr lang="pl-PL" dirty="0" err="1" smtClean="0"/>
              <a:t>other</a:t>
            </a:r>
            <a:r>
              <a:rPr lang="pl-PL" dirty="0" smtClean="0"/>
              <a:t>?</a:t>
            </a:r>
          </a:p>
          <a:p>
            <a:pPr lvl="0"/>
            <a:r>
              <a:rPr lang="pl-PL" dirty="0" smtClean="0"/>
              <a:t>9. </a:t>
            </a:r>
            <a:r>
              <a:rPr lang="en-US" dirty="0" smtClean="0"/>
              <a:t>The children were w............................ with hunger.</a:t>
            </a:r>
            <a:endParaRPr lang="pl-PL" dirty="0" smtClean="0"/>
          </a:p>
          <a:p>
            <a:pPr lvl="0"/>
            <a:r>
              <a:rPr lang="pl-PL" dirty="0" smtClean="0"/>
              <a:t>10. </a:t>
            </a:r>
            <a:r>
              <a:rPr lang="en-US" dirty="0" smtClean="0"/>
              <a:t>He brought a b........................... of letters.</a:t>
            </a:r>
            <a:endParaRPr lang="pl-PL" dirty="0" smtClean="0"/>
          </a:p>
          <a:p>
            <a:pPr lvl="0"/>
            <a:r>
              <a:rPr lang="pl-PL" dirty="0" smtClean="0"/>
              <a:t>11.</a:t>
            </a:r>
            <a:r>
              <a:rPr lang="en-US" dirty="0" smtClean="0"/>
              <a:t>She cannot s</a:t>
            </a:r>
            <a:r>
              <a:rPr lang="pl-PL" dirty="0" smtClean="0"/>
              <a:t>.......................</a:t>
            </a:r>
            <a:r>
              <a:rPr lang="en-US" dirty="0" smtClean="0"/>
              <a:t>the carrot in half.</a:t>
            </a:r>
            <a:endParaRPr lang="pl-PL" dirty="0" smtClean="0"/>
          </a:p>
          <a:p>
            <a:pPr lvl="0"/>
            <a:r>
              <a:rPr lang="pl-PL" dirty="0" smtClean="0"/>
              <a:t>12.</a:t>
            </a:r>
            <a:r>
              <a:rPr lang="en-US" dirty="0" smtClean="0"/>
              <a:t>He is always g......................... about something.</a:t>
            </a:r>
            <a:endParaRPr lang="pl-PL" dirty="0" smtClean="0"/>
          </a:p>
          <a:p>
            <a:pPr lvl="0"/>
            <a:r>
              <a:rPr lang="pl-PL" dirty="0" smtClean="0"/>
              <a:t>13. </a:t>
            </a:r>
            <a:r>
              <a:rPr lang="en-US" dirty="0" smtClean="0"/>
              <a:t>My parents often a....................... about money.</a:t>
            </a:r>
            <a:endParaRPr lang="pl-PL" dirty="0" smtClean="0"/>
          </a:p>
          <a:p>
            <a:pPr lvl="0"/>
            <a:r>
              <a:rPr lang="pl-PL" dirty="0" smtClean="0"/>
              <a:t>14. </a:t>
            </a:r>
            <a:r>
              <a:rPr lang="en-US" dirty="0" smtClean="0"/>
              <a:t>The bad weather </a:t>
            </a:r>
            <a:r>
              <a:rPr lang="pl-PL" dirty="0" err="1" smtClean="0"/>
              <a:t>often</a:t>
            </a:r>
            <a:r>
              <a:rPr lang="en-US" dirty="0" smtClean="0"/>
              <a:t> s.............................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match</a:t>
            </a:r>
            <a:r>
              <a:rPr lang="pl-PL" dirty="0" smtClean="0"/>
              <a:t>.</a:t>
            </a:r>
          </a:p>
          <a:p>
            <a:pPr lvl="0"/>
            <a:r>
              <a:rPr lang="pl-PL" dirty="0" smtClean="0"/>
              <a:t>15. </a:t>
            </a:r>
            <a:r>
              <a:rPr lang="en-US" dirty="0" smtClean="0"/>
              <a:t>He is a n...................... little boy.</a:t>
            </a:r>
            <a:endParaRPr lang="pl-PL" dirty="0" smtClean="0"/>
          </a:p>
          <a:p>
            <a:pPr lvl="0"/>
            <a:r>
              <a:rPr lang="pl-PL" dirty="0" smtClean="0"/>
              <a:t>16. </a:t>
            </a:r>
            <a:r>
              <a:rPr lang="en-US" dirty="0" smtClean="0"/>
              <a:t>The fire is b......................... well.</a:t>
            </a:r>
            <a:endParaRPr lang="pl-PL" dirty="0" smtClean="0"/>
          </a:p>
          <a:p>
            <a:pPr lvl="0"/>
            <a:r>
              <a:rPr lang="pl-PL" dirty="0" smtClean="0"/>
              <a:t>17. We went shopping t............................. .</a:t>
            </a:r>
          </a:p>
          <a:p>
            <a:pPr lvl="0"/>
            <a:r>
              <a:rPr lang="pl-PL" dirty="0" smtClean="0"/>
              <a:t>18. </a:t>
            </a:r>
            <a:r>
              <a:rPr lang="en-US" dirty="0" smtClean="0"/>
              <a:t>My friend s............................ my ruler.</a:t>
            </a:r>
            <a:endParaRPr lang="pl-PL" dirty="0" smtClean="0"/>
          </a:p>
          <a:p>
            <a:pPr lvl="0"/>
            <a:r>
              <a:rPr lang="pl-PL" dirty="0" smtClean="0"/>
              <a:t>19. </a:t>
            </a:r>
            <a:r>
              <a:rPr lang="en-US" dirty="0" smtClean="0"/>
              <a:t>The children often a................................ about something.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Symbol zastępczy zawartości 14"/>
          <p:cNvGraphicFramePr>
            <a:graphicFrameLocks noGrp="1"/>
          </p:cNvGraphicFramePr>
          <p:nvPr>
            <p:ph idx="1"/>
          </p:nvPr>
        </p:nvGraphicFramePr>
        <p:xfrm>
          <a:off x="1043608" y="0"/>
          <a:ext cx="5472613" cy="29260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56051"/>
                <a:gridCol w="456051"/>
                <a:gridCol w="456051"/>
                <a:gridCol w="456051"/>
                <a:gridCol w="456051"/>
                <a:gridCol w="456051"/>
                <a:gridCol w="456051"/>
                <a:gridCol w="424816"/>
                <a:gridCol w="487287"/>
                <a:gridCol w="456051"/>
                <a:gridCol w="456051"/>
                <a:gridCol w="456051"/>
              </a:tblGrid>
              <a:tr h="281415">
                <a:tc>
                  <a:txBody>
                    <a:bodyPr/>
                    <a:lstStyle/>
                    <a:p>
                      <a:r>
                        <a:rPr lang="pl-PL" dirty="0" smtClean="0"/>
                        <a:t>1</a:t>
                      </a:r>
                      <a:endParaRPr lang="pl-P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0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81415">
                <a:tc>
                  <a:txBody>
                    <a:bodyPr/>
                    <a:lstStyle/>
                    <a:p>
                      <a:r>
                        <a:rPr lang="pl-PL" b="1" dirty="0" smtClean="0"/>
                        <a:t>2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81415">
                <a:tc>
                  <a:txBody>
                    <a:bodyPr/>
                    <a:lstStyle/>
                    <a:p>
                      <a:r>
                        <a:rPr lang="pl-PL" b="1" dirty="0" smtClean="0"/>
                        <a:t>3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81415">
                <a:tc>
                  <a:txBody>
                    <a:bodyPr/>
                    <a:lstStyle/>
                    <a:p>
                      <a:r>
                        <a:rPr lang="pl-PL" b="1" dirty="0" smtClean="0"/>
                        <a:t>4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81415">
                <a:tc>
                  <a:txBody>
                    <a:bodyPr/>
                    <a:lstStyle/>
                    <a:p>
                      <a:r>
                        <a:rPr lang="pl-PL" b="1" dirty="0" smtClean="0"/>
                        <a:t>5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  <a:tr h="281415">
                <a:tc>
                  <a:txBody>
                    <a:bodyPr/>
                    <a:lstStyle/>
                    <a:p>
                      <a:r>
                        <a:rPr lang="pl-PL" b="1" dirty="0" smtClean="0"/>
                        <a:t>6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  <a:tr h="281415">
                <a:tc>
                  <a:txBody>
                    <a:bodyPr/>
                    <a:lstStyle/>
                    <a:p>
                      <a:r>
                        <a:rPr lang="pl-PL" b="1" dirty="0" smtClean="0"/>
                        <a:t>7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  <a:tr h="281415">
                <a:tc>
                  <a:txBody>
                    <a:bodyPr/>
                    <a:lstStyle/>
                    <a:p>
                      <a:r>
                        <a:rPr lang="pl-PL" b="1" dirty="0" smtClean="0"/>
                        <a:t>8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/>
        </p:nvGraphicFramePr>
        <p:xfrm>
          <a:off x="1043608" y="3212976"/>
          <a:ext cx="6408710" cy="7366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57765"/>
                <a:gridCol w="457765"/>
                <a:gridCol w="457765"/>
                <a:gridCol w="457765"/>
                <a:gridCol w="457765"/>
                <a:gridCol w="457765"/>
                <a:gridCol w="457765"/>
                <a:gridCol w="457765"/>
                <a:gridCol w="457765"/>
                <a:gridCol w="457765"/>
                <a:gridCol w="457765"/>
                <a:gridCol w="457765"/>
                <a:gridCol w="457765"/>
                <a:gridCol w="457765"/>
              </a:tblGrid>
              <a:tr h="216024">
                <a:tc>
                  <a:txBody>
                    <a:bodyPr/>
                    <a:lstStyle/>
                    <a:p>
                      <a:r>
                        <a:rPr lang="pl-PL" dirty="0" smtClean="0"/>
                        <a:t>9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0B0F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/>
                        <a:t>10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0B0F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/>
        </p:nvGraphicFramePr>
        <p:xfrm>
          <a:off x="1043607" y="4293096"/>
          <a:ext cx="6408712" cy="10972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04057"/>
                <a:gridCol w="432048"/>
                <a:gridCol w="432048"/>
                <a:gridCol w="504056"/>
                <a:gridCol w="432048"/>
                <a:gridCol w="432048"/>
                <a:gridCol w="504056"/>
                <a:gridCol w="432048"/>
                <a:gridCol w="432048"/>
                <a:gridCol w="504056"/>
                <a:gridCol w="432048"/>
                <a:gridCol w="432048"/>
                <a:gridCol w="432048"/>
                <a:gridCol w="504055"/>
              </a:tblGrid>
              <a:tr h="168019">
                <a:tc>
                  <a:txBody>
                    <a:bodyPr/>
                    <a:lstStyle/>
                    <a:p>
                      <a:r>
                        <a:rPr lang="pl-PL" dirty="0" smtClean="0"/>
                        <a:t>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r>
                        <a:rPr lang="pl-PL" b="1" dirty="0" smtClean="0"/>
                        <a:t>12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68019">
                <a:tc>
                  <a:txBody>
                    <a:bodyPr/>
                    <a:lstStyle/>
                    <a:p>
                      <a:r>
                        <a:rPr lang="pl-PL" b="1" dirty="0" smtClean="0"/>
                        <a:t>13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/>
                    </a:p>
                  </a:txBody>
                  <a:tcPr>
                    <a:gradFill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ga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Bogaty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gaty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166</TotalTime>
  <Words>853</Words>
  <Application>Microsoft Office PowerPoint</Application>
  <PresentationFormat>Pokaz na ekranie (4:3)</PresentationFormat>
  <Paragraphs>163</Paragraphs>
  <Slides>12</Slides>
  <Notes>12</Notes>
  <HiddenSlides>0</HiddenSlides>
  <MMClips>1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Bogaty</vt:lpstr>
      <vt:lpstr>WebQuest  „Ojciec i jego synowie” realizowany na zajęciach w ramach projektu   e-future.net plus Szkoła Podstawowa nr.9 im. W. Broniewskiego w Orzeszu – Zgoniu </vt:lpstr>
      <vt:lpstr>Opis pracy zespołowej</vt:lpstr>
      <vt:lpstr>Ezop</vt:lpstr>
      <vt:lpstr>bajka</vt:lpstr>
      <vt:lpstr>Cechy bajki ‘The father and his sons’</vt:lpstr>
      <vt:lpstr>słownicwo</vt:lpstr>
      <vt:lpstr>Slajd 7</vt:lpstr>
      <vt:lpstr>krzyżówka</vt:lpstr>
      <vt:lpstr>Slajd 9</vt:lpstr>
      <vt:lpstr>Slajd 10</vt:lpstr>
      <vt:lpstr>film</vt:lpstr>
      <vt:lpstr>Konstrukcje gramatyczne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‘The father and his sons’  </dc:title>
  <dc:creator>milosz</dc:creator>
  <cp:lastModifiedBy>szkoła</cp:lastModifiedBy>
  <cp:revision>11</cp:revision>
  <dcterms:created xsi:type="dcterms:W3CDTF">2011-06-14T16:06:50Z</dcterms:created>
  <dcterms:modified xsi:type="dcterms:W3CDTF">2011-09-14T11:05:00Z</dcterms:modified>
</cp:coreProperties>
</file>